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hWh/0/ez472vgHBPjrLDv9p/L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12381F-19F1-456E-9C2A-6574326870E1}">
  <a:tblStyle styleId="{3F12381F-19F1-456E-9C2A-6574326870E1}" styleName="Table_0">
    <a:wholeTbl>
      <a:tcTxStyle b="off" i="off">
        <a:font>
          <a:latin typeface="Arial "/>
          <a:ea typeface="Arial "/>
          <a:cs typeface="Arial 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6F0"/>
          </a:solidFill>
        </a:fill>
      </a:tcStyle>
    </a:wholeTbl>
    <a:band1H>
      <a:tcTxStyle/>
      <a:tcStyle>
        <a:fill>
          <a:solidFill>
            <a:srgbClr val="F9EDDF"/>
          </a:solidFill>
        </a:fill>
      </a:tcStyle>
    </a:band1H>
    <a:band2H>
      <a:tcTxStyle/>
    </a:band2H>
    <a:band1V>
      <a:tcTxStyle/>
      <a:tcStyle>
        <a:fill>
          <a:solidFill>
            <a:srgbClr val="F9EDDF"/>
          </a:solidFill>
        </a:fill>
      </a:tcStyle>
    </a:band1V>
    <a:band2V>
      <a:tcTxStyle/>
    </a:band2V>
    <a:lastCol>
      <a:tcTxStyle b="on" i="off">
        <a:font>
          <a:latin typeface="Arial "/>
          <a:ea typeface="Arial "/>
          <a:cs typeface="Arial 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 "/>
          <a:ea typeface="Arial "/>
          <a:cs typeface="Arial 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 "/>
          <a:ea typeface="Arial "/>
          <a:cs typeface="Arial 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 "/>
          <a:ea typeface="Arial "/>
          <a:cs typeface="Arial 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GillSans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c23ddadc7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5c23ddadc7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5c23ddadc7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c23ddadc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5c23ddadc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5c23ddadc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c23ddadc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5c23ddadc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5c23ddadc7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c23ddadc7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5c23ddadc7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5c23ddadc7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c47a8eb48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5c47a8eb48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5c47a8eb48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c23ddadc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5c23ddadc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5c23ddadc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c4e5f057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5c4e5f057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5c4e5f057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c47a8eb48_4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5c47a8eb48_4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5c47a8eb48_4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c23ddadc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5c23ddadc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5c23ddadc7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c47a8eb4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c47a8eb4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5c47a8eb48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c47a8eb48_13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5c47a8eb48_13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5c47a8eb48_13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ítu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subTitle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b="1" i="1" sz="2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4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0" name="Google Shape;10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5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5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6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6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1" name="Google Shape;121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37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38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8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con leyendas">
  <p:cSld name="Imágenes con leyenda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>
            <p:ph idx="2" type="pic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26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5" name="Google Shape;25;p26"/>
          <p:cNvSpPr txBox="1"/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1552419" y="1887801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  <a:defRPr sz="2000">
                <a:solidFill>
                  <a:srgbClr val="DEEF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26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" name="Google Shape;30;p26"/>
          <p:cNvSpPr/>
          <p:nvPr>
            <p:ph idx="3" type="pic"/>
          </p:nvPr>
        </p:nvSpPr>
        <p:spPr>
          <a:xfrm>
            <a:off x="844273" y="1883115"/>
            <a:ext cx="576000" cy="5760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26"/>
          <p:cNvSpPr/>
          <p:nvPr>
            <p:ph idx="4" type="pic"/>
          </p:nvPr>
        </p:nvSpPr>
        <p:spPr>
          <a:xfrm>
            <a:off x="844273" y="3573118"/>
            <a:ext cx="576000" cy="5760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6"/>
          <p:cNvSpPr txBox="1"/>
          <p:nvPr>
            <p:ph idx="5" type="body"/>
          </p:nvPr>
        </p:nvSpPr>
        <p:spPr>
          <a:xfrm>
            <a:off x="1552418" y="3575461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  <a:defRPr sz="2000">
                <a:solidFill>
                  <a:srgbClr val="DEEF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26"/>
          <p:cNvSpPr/>
          <p:nvPr>
            <p:ph idx="6" type="pic"/>
          </p:nvPr>
        </p:nvSpPr>
        <p:spPr>
          <a:xfrm>
            <a:off x="844273" y="5263121"/>
            <a:ext cx="576000" cy="5760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6"/>
          <p:cNvSpPr txBox="1"/>
          <p:nvPr>
            <p:ph idx="7" type="body"/>
          </p:nvPr>
        </p:nvSpPr>
        <p:spPr>
          <a:xfrm>
            <a:off x="1552418" y="5263122"/>
            <a:ext cx="4057961" cy="775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  <a:defRPr sz="2000">
                <a:solidFill>
                  <a:srgbClr val="DEEF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objetos">
  <p:cSld name="Tre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" name="Google Shape;4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/>
          <p:nvPr>
            <p:ph idx="2" type="pic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28"/>
          <p:cNvSpPr/>
          <p:nvPr>
            <p:ph idx="3" type="pic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>
            <a:noFill/>
          </a:ln>
        </p:spPr>
      </p:sp>
      <p:sp>
        <p:nvSpPr>
          <p:cNvPr id="47" name="Google Shape;47;p28"/>
          <p:cNvSpPr/>
          <p:nvPr>
            <p:ph idx="4" type="pic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1612900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5" type="body"/>
          </p:nvPr>
        </p:nvSpPr>
        <p:spPr>
          <a:xfrm>
            <a:off x="4745831" y="5236700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6" type="body"/>
          </p:nvPr>
        </p:nvSpPr>
        <p:spPr>
          <a:xfrm>
            <a:off x="7878762" y="503396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8"/>
          <p:cNvSpPr/>
          <p:nvPr>
            <p:ph idx="7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 en horizontal">
  <p:cSld name="Dos contenidos en horizontal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/>
          <p:nvPr/>
        </p:nvSpPr>
        <p:spPr>
          <a:xfrm>
            <a:off x="0" y="1562188"/>
            <a:ext cx="11269980" cy="2359660"/>
          </a:xfrm>
          <a:custGeom>
            <a:rect b="b" l="l" r="r" t="t"/>
            <a:pathLst>
              <a:path extrusionOk="0" h="2359660" w="1126998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5" name="Google Shape;5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838200" y="4133087"/>
            <a:ext cx="10431780" cy="204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844296" y="1788579"/>
            <a:ext cx="10425684" cy="190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 con la imagen">
  <p:cSld name="Comparación con la image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/>
          <p:nvPr>
            <p:ph idx="2" type="pic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0"/>
          <p:cNvSpPr/>
          <p:nvPr/>
        </p:nvSpPr>
        <p:spPr>
          <a:xfrm>
            <a:off x="2400" y="1999821"/>
            <a:ext cx="12189600" cy="1115568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63" name="Google Shape;63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30"/>
          <p:cNvSpPr txBox="1"/>
          <p:nvPr>
            <p:ph idx="3" type="body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4" type="body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0"/>
          <p:cNvSpPr txBox="1"/>
          <p:nvPr>
            <p:ph idx="5" type="body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res secciones">
  <p:cSld name="Imagen con tres seccione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/>
          <p:nvPr/>
        </p:nvSpPr>
        <p:spPr>
          <a:xfrm>
            <a:off x="5294630" y="0"/>
            <a:ext cx="6897370" cy="6858000"/>
          </a:xfrm>
          <a:custGeom>
            <a:rect b="b" l="l" r="r" t="t"/>
            <a:pathLst>
              <a:path extrusionOk="0" h="6858000" w="689737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73" name="Google Shape;73;p31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74" name="Google Shape;74;p31"/>
          <p:cNvSpPr txBox="1"/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" type="body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1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9" name="Google Shape;79;p31"/>
          <p:cNvSpPr/>
          <p:nvPr/>
        </p:nvSpPr>
        <p:spPr>
          <a:xfrm>
            <a:off x="0" y="2430411"/>
            <a:ext cx="3625850" cy="3438525"/>
          </a:xfrm>
          <a:custGeom>
            <a:rect b="b" l="l" r="r" t="t"/>
            <a:pathLst>
              <a:path extrusionOk="0" h="3438525" w="362585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80" name="Google Shape;80;p31"/>
          <p:cNvSpPr/>
          <p:nvPr>
            <p:ph idx="2" type="pic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31"/>
          <p:cNvSpPr/>
          <p:nvPr>
            <p:ph idx="3" type="pic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31"/>
          <p:cNvSpPr/>
          <p:nvPr>
            <p:ph idx="4" type="pic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 txBox="1"/>
          <p:nvPr>
            <p:ph idx="5" type="body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1"/>
          <p:cNvSpPr/>
          <p:nvPr>
            <p:ph idx="6" type="pic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1"/>
          <p:cNvSpPr txBox="1"/>
          <p:nvPr>
            <p:ph idx="7" type="body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33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3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b="1" i="0" sz="32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4" name="Google Shape;14;p24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5" name="Google Shape;15;p24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6.jpg"/><Relationship Id="rId6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arthquake.usgs.gov/earthquakes/search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ángulo azul" id="137" name="Google Shape;137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" r="-1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Personas con documentos" id="138" name="Google Shape;138;p1"/>
          <p:cNvSpPr/>
          <p:nvPr/>
        </p:nvSpPr>
        <p:spPr>
          <a:xfrm>
            <a:off x="1270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39" name="Google Shape;139;p1"/>
          <p:cNvSpPr txBox="1"/>
          <p:nvPr>
            <p:ph type="ctrTitle"/>
          </p:nvPr>
        </p:nvSpPr>
        <p:spPr>
          <a:xfrm>
            <a:off x="1524000" y="2008518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ill Sans"/>
              <a:buNone/>
            </a:pPr>
            <a:r>
              <a:rPr lang="es-ES" sz="5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Project 1- Data </a:t>
            </a:r>
            <a:r>
              <a:rPr lang="es-ES" sz="5000"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lang="es-ES" sz="5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nalytics</a:t>
            </a:r>
            <a:br>
              <a:rPr lang="es-ES" sz="5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-ES" sz="5000">
                <a:latin typeface="Gill Sans"/>
                <a:ea typeface="Gill Sans"/>
                <a:cs typeface="Gill Sans"/>
                <a:sym typeface="Gill Sans"/>
              </a:rPr>
              <a:t>Turkey Earthquakes</a:t>
            </a:r>
            <a:endParaRPr sz="5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3854824" y="4221162"/>
            <a:ext cx="4185176" cy="882001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</a:pPr>
            <a:r>
              <a:rPr b="1" i="1" lang="es-ES" sz="2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</a:pPr>
            <a:r>
              <a:t/>
            </a:r>
            <a:endParaRPr b="1" i="1" sz="2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ctángulo beige" id="141" name="Google Shape;141;p1"/>
          <p:cNvSpPr/>
          <p:nvPr/>
        </p:nvSpPr>
        <p:spPr>
          <a:xfrm>
            <a:off x="3421769" y="3229869"/>
            <a:ext cx="5364000" cy="0"/>
          </a:xfrm>
          <a:custGeom>
            <a:rect b="b" l="l" r="r" t="t"/>
            <a:pathLst>
              <a:path extrusionOk="0" h="120000"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c23ddadc7_2_7"/>
          <p:cNvSpPr txBox="1"/>
          <p:nvPr>
            <p:ph idx="1" type="body"/>
          </p:nvPr>
        </p:nvSpPr>
        <p:spPr>
          <a:xfrm>
            <a:off x="7005200" y="3095927"/>
            <a:ext cx="45051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EEFF2"/>
              </a:buClr>
              <a:buSzPct val="37192"/>
              <a:buNone/>
            </a:pPr>
            <a:r>
              <a:t/>
            </a:r>
            <a:endParaRPr b="1" sz="4033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EEFF2"/>
              </a:buClr>
              <a:buSzPct val="42819"/>
              <a:buNone/>
            </a:pPr>
            <a:r>
              <a:rPr lang="es-ES" sz="350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greatest Earthquakes per month from june 2021 to june 2023. This </a:t>
            </a:r>
            <a:r>
              <a:rPr lang="es-ES" sz="350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values</a:t>
            </a:r>
            <a:r>
              <a:rPr lang="es-ES" sz="350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were filtered by </a:t>
            </a:r>
            <a:r>
              <a:rPr lang="es-ES" sz="350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greater</a:t>
            </a:r>
            <a:r>
              <a:rPr lang="es-ES" sz="350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than 5 on richter scale </a:t>
            </a:r>
            <a:endParaRPr sz="3503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EEFF2"/>
              </a:buClr>
              <a:buSzPct val="68181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EEFF2"/>
              </a:buClr>
              <a:buSzPct val="68181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g25c23ddadc7_2_7"/>
          <p:cNvSpPr txBox="1"/>
          <p:nvPr>
            <p:ph idx="12" type="sldNum"/>
          </p:nvPr>
        </p:nvSpPr>
        <p:spPr>
          <a:xfrm>
            <a:off x="11515338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8" name="Google Shape;288;g25c23ddadc7_2_7"/>
          <p:cNvSpPr txBox="1"/>
          <p:nvPr>
            <p:ph idx="5" type="body"/>
          </p:nvPr>
        </p:nvSpPr>
        <p:spPr>
          <a:xfrm>
            <a:off x="7046600" y="4718845"/>
            <a:ext cx="44223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EEFF2"/>
              </a:buClr>
              <a:buSzPts val="2200"/>
              <a:buNone/>
            </a:pP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Earthquake amount per month from june 2021 to june 2023.  This values were filtered by greater that 5 on richter scale </a:t>
            </a:r>
            <a:endParaRPr sz="1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Icono comprobación" id="289" name="Google Shape;289;g25c23ddadc7_2_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1239" y="3689934"/>
            <a:ext cx="576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comprobación" id="290" name="Google Shape;290;g25c23ddadc7_2_7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1239" y="4831686"/>
            <a:ext cx="576000" cy="5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5c23ddadc7_2_7"/>
          <p:cNvSpPr txBox="1"/>
          <p:nvPr/>
        </p:nvSpPr>
        <p:spPr>
          <a:xfrm>
            <a:off x="6546350" y="402375"/>
            <a:ext cx="5422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s-E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According to the dataset, what period of time did the seismic activity increase in Turkey and which were the main cities or localities affected ?</a:t>
            </a:r>
            <a:endParaRPr sz="31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92" name="Google Shape;292;g25c23ddadc7_2_7"/>
          <p:cNvPicPr preferRelativeResize="0"/>
          <p:nvPr/>
        </p:nvPicPr>
        <p:blipFill rotWithShape="1">
          <a:blip r:embed="rId4">
            <a:alphaModFix/>
          </a:blip>
          <a:srcRect b="0" l="2812" r="2821" t="0"/>
          <a:stretch/>
        </p:blipFill>
        <p:spPr>
          <a:xfrm>
            <a:off x="152400" y="152400"/>
            <a:ext cx="4914901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5c23ddadc7_2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533775"/>
            <a:ext cx="508559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23ddadc7_0_25"/>
          <p:cNvSpPr txBox="1"/>
          <p:nvPr/>
        </p:nvSpPr>
        <p:spPr>
          <a:xfrm>
            <a:off x="0" y="50000"/>
            <a:ext cx="10812000" cy="2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 fontScale="25000" lnSpcReduction="20000"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ct val="1000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00" name="Google Shape;300;g25c23ddadc7_0_25"/>
          <p:cNvSpPr txBox="1"/>
          <p:nvPr>
            <p:ph type="title"/>
          </p:nvPr>
        </p:nvSpPr>
        <p:spPr>
          <a:xfrm>
            <a:off x="359700" y="268401"/>
            <a:ext cx="48591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1290"/>
              <a:buFont typeface="Gill Sans"/>
              <a:buNone/>
            </a:pPr>
            <a:r>
              <a:rPr lang="es-ES" sz="3100">
                <a:solidFill>
                  <a:schemeClr val="lt1"/>
                </a:solidFill>
              </a:rPr>
              <a:t>The Seismic activity of February 2023 contrasted with the activity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1290"/>
              <a:buFont typeface="Gill Sans"/>
              <a:buNone/>
            </a:pPr>
            <a:r>
              <a:rPr lang="es-ES" sz="3100">
                <a:solidFill>
                  <a:schemeClr val="lt1"/>
                </a:solidFill>
              </a:rPr>
              <a:t>of  a whole year and the rest of 2023 </a:t>
            </a:r>
            <a:endParaRPr b="0" sz="1622"/>
          </a:p>
        </p:txBody>
      </p:sp>
      <p:pic>
        <p:nvPicPr>
          <p:cNvPr id="301" name="Google Shape;301;g25c23ddadc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53395"/>
            <a:ext cx="11887198" cy="355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5c23ddadc7_0_25"/>
          <p:cNvSpPr txBox="1"/>
          <p:nvPr>
            <p:ph type="title"/>
          </p:nvPr>
        </p:nvSpPr>
        <p:spPr>
          <a:xfrm>
            <a:off x="5952888" y="656622"/>
            <a:ext cx="485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ill Sans"/>
              <a:buNone/>
            </a:pPr>
            <a:r>
              <a:rPr b="0" lang="es-ES" sz="1622">
                <a:solidFill>
                  <a:schemeClr val="lt1"/>
                </a:solidFill>
              </a:rPr>
              <a:t>The Seismic activity of February 2023 contrasted with the activity of  a whole year and the rest of 2023 </a:t>
            </a:r>
            <a:endParaRPr b="0" sz="1622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309" name="Google Shape;309;p15"/>
          <p:cNvSpPr/>
          <p:nvPr/>
        </p:nvSpPr>
        <p:spPr>
          <a:xfrm>
            <a:off x="8355283" y="836613"/>
            <a:ext cx="3307960" cy="5184775"/>
          </a:xfrm>
          <a:custGeom>
            <a:rect b="b" l="l" r="r" t="t"/>
            <a:pathLst>
              <a:path extrusionOk="0" h="333375" w="4010659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310" name="Google Shape;310;p15"/>
          <p:cNvSpPr/>
          <p:nvPr/>
        </p:nvSpPr>
        <p:spPr>
          <a:xfrm>
            <a:off x="6226175" y="1"/>
            <a:ext cx="5056205" cy="6857999"/>
          </a:xfrm>
          <a:custGeom>
            <a:rect b="b" l="l" r="r" t="t"/>
            <a:pathLst>
              <a:path extrusionOk="0" h="3528060" w="6689725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6892775" y="3469750"/>
            <a:ext cx="3561900" cy="28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"/>
              <a:buNone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The main cities in turkey affected by the earthquakes were: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 "/>
              <a:buChar char="●"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Nurdağı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 "/>
              <a:buChar char="●"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Ekinözü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 "/>
              <a:buChar char="●"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Khane Shur village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 "/>
              <a:buChar char="●"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Tuşba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Font typeface="Arial "/>
              <a:buChar char="●"/>
            </a:pPr>
            <a:r>
              <a:rPr b="1" lang="es-ES" sz="2000">
                <a:solidFill>
                  <a:srgbClr val="DEEFF2"/>
                </a:solidFill>
                <a:latin typeface="Arial "/>
                <a:ea typeface="Arial "/>
                <a:cs typeface="Arial "/>
                <a:sym typeface="Arial "/>
              </a:rPr>
              <a:t>Sivrice</a:t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312" name="Google Shape;312;p15"/>
          <p:cNvSpPr/>
          <p:nvPr/>
        </p:nvSpPr>
        <p:spPr>
          <a:xfrm flipH="1" rot="10800000">
            <a:off x="6892776" y="2765317"/>
            <a:ext cx="3382961" cy="75600"/>
          </a:xfrm>
          <a:custGeom>
            <a:rect b="b" l="l" r="r" t="t"/>
            <a:pathLst>
              <a:path extrusionOk="0" h="120000"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13" name="Google Shape;313;p15"/>
          <p:cNvSpPr txBox="1"/>
          <p:nvPr>
            <p:ph type="title"/>
          </p:nvPr>
        </p:nvSpPr>
        <p:spPr>
          <a:xfrm>
            <a:off x="6368150" y="297425"/>
            <a:ext cx="49143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According to the dataset, what period of time did the seismic activity increase in Turkey and which were the main cities or localities affected ?			</a:t>
            </a:r>
            <a:endParaRPr/>
          </a:p>
        </p:txBody>
      </p:sp>
      <p:pic>
        <p:nvPicPr>
          <p:cNvPr id="314" name="Google Shape;3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05850"/>
            <a:ext cx="5921375" cy="44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 con documentos" id="320" name="Google Shape;320;g25c23ddadc7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" y="675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5c23ddadc7_0_33"/>
          <p:cNvSpPr txBox="1"/>
          <p:nvPr/>
        </p:nvSpPr>
        <p:spPr>
          <a:xfrm>
            <a:off x="-1" y="1341439"/>
            <a:ext cx="6348300" cy="414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322" name="Google Shape;322;g25c23ddadc7_0_33"/>
          <p:cNvSpPr/>
          <p:nvPr/>
        </p:nvSpPr>
        <p:spPr>
          <a:xfrm>
            <a:off x="949865" y="4190301"/>
            <a:ext cx="3312414" cy="0"/>
          </a:xfrm>
          <a:custGeom>
            <a:rect b="b" l="l" r="r" t="t"/>
            <a:pathLst>
              <a:path extrusionOk="0" h="120000"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23" name="Google Shape;323;g25c23ddadc7_0_33"/>
          <p:cNvSpPr txBox="1"/>
          <p:nvPr>
            <p:ph type="title"/>
          </p:nvPr>
        </p:nvSpPr>
        <p:spPr>
          <a:xfrm>
            <a:off x="744588" y="2766221"/>
            <a:ext cx="485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ES" sz="5000">
                <a:solidFill>
                  <a:schemeClr val="lt1"/>
                </a:solidFill>
              </a:rPr>
              <a:t>¡Speaker 	demonstration!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c23ddadc7_2_23"/>
          <p:cNvSpPr txBox="1"/>
          <p:nvPr/>
        </p:nvSpPr>
        <p:spPr>
          <a:xfrm>
            <a:off x="-1" y="1341439"/>
            <a:ext cx="6348300" cy="414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30" name="Google Shape;330;g25c23ddadc7_2_23"/>
          <p:cNvSpPr txBox="1"/>
          <p:nvPr>
            <p:ph type="title"/>
          </p:nvPr>
        </p:nvSpPr>
        <p:spPr>
          <a:xfrm>
            <a:off x="744600" y="1726152"/>
            <a:ext cx="48591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Gill Sans"/>
              <a:buNone/>
            </a:pPr>
            <a:r>
              <a:rPr lang="es-ES" sz="2700">
                <a:solidFill>
                  <a:schemeClr val="lt1"/>
                </a:solidFill>
              </a:rPr>
              <a:t>What was the date, time and which specific region of Turkey did the most disastrous earthquake recorded in Turkey according to the dataset?</a:t>
            </a:r>
            <a:endParaRPr sz="2700"/>
          </a:p>
        </p:txBody>
      </p:sp>
      <p:sp>
        <p:nvSpPr>
          <p:cNvPr id="331" name="Google Shape;331;g25c23ddadc7_2_23"/>
          <p:cNvSpPr txBox="1"/>
          <p:nvPr/>
        </p:nvSpPr>
        <p:spPr>
          <a:xfrm>
            <a:off x="1161600" y="3854650"/>
            <a:ext cx="4442100" cy="13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The five greatest earthquakes on the richter scale </a:t>
            </a:r>
            <a:r>
              <a:rPr lang="es-ES" sz="15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registered in the last 15 years</a:t>
            </a:r>
            <a:endParaRPr sz="15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332" name="Google Shape;332;g25c23ddadc7_2_23"/>
          <p:cNvPicPr preferRelativeResize="0"/>
          <p:nvPr/>
        </p:nvPicPr>
        <p:blipFill rotWithShape="1">
          <a:blip r:embed="rId3">
            <a:alphaModFix/>
          </a:blip>
          <a:srcRect b="2061" l="0" r="0" t="2051"/>
          <a:stretch/>
        </p:blipFill>
        <p:spPr>
          <a:xfrm>
            <a:off x="6900099" y="1428750"/>
            <a:ext cx="4914900" cy="40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c47a8eb48_2_17"/>
          <p:cNvSpPr txBox="1"/>
          <p:nvPr/>
        </p:nvSpPr>
        <p:spPr>
          <a:xfrm>
            <a:off x="0" y="0"/>
            <a:ext cx="12192000" cy="22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 fontScale="25000" lnSpcReduction="20000"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ct val="1000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39" name="Google Shape;339;g25c47a8eb48_2_17"/>
          <p:cNvSpPr txBox="1"/>
          <p:nvPr>
            <p:ph type="title"/>
          </p:nvPr>
        </p:nvSpPr>
        <p:spPr>
          <a:xfrm>
            <a:off x="573200" y="191075"/>
            <a:ext cx="108705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1290"/>
              <a:buFont typeface="Gill Sans"/>
              <a:buNone/>
            </a:pPr>
            <a:r>
              <a:rPr lang="es-ES" sz="3100">
                <a:solidFill>
                  <a:schemeClr val="lt1"/>
                </a:solidFill>
              </a:rPr>
              <a:t> What was the date, time and which specific region of Turkey did the most disastrous earthquake recorded in Turkey according to the dataset?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1290"/>
              <a:buFont typeface="Gill Sans"/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90322"/>
              <a:buFont typeface="Gill Sans"/>
              <a:buNone/>
            </a:pPr>
            <a:r>
              <a:rPr b="0" lang="es-ES" sz="1722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According to the dataset, the region of Turkey with the most destructive earthquake was the </a:t>
            </a:r>
            <a:r>
              <a:rPr b="0" lang="es-ES" sz="1722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province of </a:t>
            </a:r>
            <a:r>
              <a:rPr b="0" lang="es-ES" sz="1722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Gaziantep</a:t>
            </a:r>
            <a:endParaRPr b="0" sz="1722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340" name="Google Shape;340;g25c47a8eb48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893" y="3037925"/>
            <a:ext cx="7993107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5c47a8eb48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75" y="2361800"/>
            <a:ext cx="4032311" cy="6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 con documentos" id="347" name="Google Shape;347;g25c23ddadc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" y="675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5c23ddadc7_0_41"/>
          <p:cNvSpPr txBox="1"/>
          <p:nvPr/>
        </p:nvSpPr>
        <p:spPr>
          <a:xfrm>
            <a:off x="-1" y="1341439"/>
            <a:ext cx="6348300" cy="414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349" name="Google Shape;349;g25c23ddadc7_0_41"/>
          <p:cNvSpPr/>
          <p:nvPr/>
        </p:nvSpPr>
        <p:spPr>
          <a:xfrm>
            <a:off x="949865" y="4190301"/>
            <a:ext cx="3312414" cy="0"/>
          </a:xfrm>
          <a:custGeom>
            <a:rect b="b" l="l" r="r" t="t"/>
            <a:pathLst>
              <a:path extrusionOk="0" h="120000"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50" name="Google Shape;350;g25c23ddadc7_0_41"/>
          <p:cNvSpPr txBox="1"/>
          <p:nvPr>
            <p:ph type="title"/>
          </p:nvPr>
        </p:nvSpPr>
        <p:spPr>
          <a:xfrm>
            <a:off x="744588" y="2766221"/>
            <a:ext cx="485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ES" sz="5000">
                <a:solidFill>
                  <a:schemeClr val="lt1"/>
                </a:solidFill>
              </a:rPr>
              <a:t>¡Speaker 	demonstration!</a:t>
            </a:r>
            <a:endParaRPr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c4e5f0579_0_8"/>
          <p:cNvSpPr txBox="1"/>
          <p:nvPr/>
        </p:nvSpPr>
        <p:spPr>
          <a:xfrm>
            <a:off x="0" y="50000"/>
            <a:ext cx="8728500" cy="23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 fontScale="25000" lnSpcReduction="20000"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ct val="1000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57" name="Google Shape;357;g25c4e5f0579_0_8"/>
          <p:cNvSpPr txBox="1"/>
          <p:nvPr>
            <p:ph type="title"/>
          </p:nvPr>
        </p:nvSpPr>
        <p:spPr>
          <a:xfrm>
            <a:off x="744607" y="486725"/>
            <a:ext cx="7677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32110"/>
              <a:buFont typeface="Lato"/>
              <a:buNone/>
            </a:pPr>
            <a:r>
              <a:rPr b="0" lang="es-ES" sz="242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was the magnitude of the most devastating earthquake in Turkey's history according to the dataset?</a:t>
            </a:r>
            <a:br>
              <a:rPr b="0" lang="es-ES">
                <a:solidFill>
                  <a:srgbClr val="0055AA"/>
                </a:solidFill>
                <a:latin typeface="Arial"/>
                <a:ea typeface="Arial"/>
                <a:cs typeface="Arial"/>
                <a:sym typeface="Arial"/>
              </a:rPr>
            </a:b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19148"/>
              <a:buFont typeface="Gill Sans"/>
              <a:buNone/>
            </a:pPr>
            <a:r>
              <a:rPr b="0" lang="es-ES" sz="156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strongest magnitude is 7.8 the day 2023-02-06T01:17:34.342Z at the depth of 10.0 ,which is considered the most powerful earthquake,  that has occurred in the selected country in relation to the database</a:t>
            </a:r>
            <a:endParaRPr b="0" sz="2288">
              <a:solidFill>
                <a:schemeClr val="lt1"/>
              </a:solidFill>
            </a:endParaRPr>
          </a:p>
        </p:txBody>
      </p:sp>
      <p:pic>
        <p:nvPicPr>
          <p:cNvPr id="358" name="Google Shape;358;g25c4e5f057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0475"/>
            <a:ext cx="11887200" cy="119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5c4e5f057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0147"/>
            <a:ext cx="5009703" cy="281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5c4e5f0579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148" y="3925427"/>
            <a:ext cx="4230867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5c47a8eb48_4_67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367" name="Google Shape;367;g25c47a8eb48_4_67"/>
          <p:cNvSpPr/>
          <p:nvPr/>
        </p:nvSpPr>
        <p:spPr>
          <a:xfrm>
            <a:off x="1275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368" name="Google Shape;368;g25c47a8eb48_4_67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69" name="Google Shape;369;g25c47a8eb48_4_67"/>
          <p:cNvSpPr txBox="1"/>
          <p:nvPr>
            <p:ph type="title"/>
          </p:nvPr>
        </p:nvSpPr>
        <p:spPr>
          <a:xfrm>
            <a:off x="838127" y="41789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Lato"/>
              <a:buNone/>
            </a:pPr>
            <a:r>
              <a:rPr lang="es-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Was the magnitude of the most devastating earthquake recorded in Turkey related to the hypocenter depth?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0" name="Google Shape;370;g25c47a8eb48_4_67"/>
          <p:cNvSpPr txBox="1"/>
          <p:nvPr>
            <p:ph idx="12" type="sldNum"/>
          </p:nvPr>
        </p:nvSpPr>
        <p:spPr>
          <a:xfrm>
            <a:off x="11453346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371" name="Google Shape;371;g25c47a8eb48_4_67"/>
          <p:cNvSpPr/>
          <p:nvPr/>
        </p:nvSpPr>
        <p:spPr>
          <a:xfrm flipH="1" rot="10800000">
            <a:off x="942535" y="1697839"/>
            <a:ext cx="5649020" cy="45600"/>
          </a:xfrm>
          <a:custGeom>
            <a:rect b="b" l="l" r="r" t="t"/>
            <a:pathLst>
              <a:path extrusionOk="0" h="120000"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372" name="Google Shape;372;g25c47a8eb48_4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300" y="2106725"/>
            <a:ext cx="9114074" cy="41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578" l="0" r="0" t="22578"/>
          <a:stretch/>
        </p:blipFill>
        <p:spPr>
          <a:xfrm>
            <a:off x="1200" y="3115388"/>
            <a:ext cx="12189600" cy="3743586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379" name="Google Shape;379;p16"/>
          <p:cNvSpPr/>
          <p:nvPr/>
        </p:nvSpPr>
        <p:spPr>
          <a:xfrm>
            <a:off x="1275" y="3118377"/>
            <a:ext cx="12189460" cy="373761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380" name="Google Shape;380;p16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81" name="Google Shape;381;p16"/>
          <p:cNvSpPr txBox="1"/>
          <p:nvPr>
            <p:ph type="title"/>
          </p:nvPr>
        </p:nvSpPr>
        <p:spPr>
          <a:xfrm>
            <a:off x="798064" y="36164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es-ES"/>
              <a:t>Violin Plot</a:t>
            </a:r>
            <a:endParaRPr/>
          </a:p>
        </p:txBody>
      </p:sp>
      <p:sp>
        <p:nvSpPr>
          <p:cNvPr id="382" name="Google Shape;382;p16"/>
          <p:cNvSpPr txBox="1"/>
          <p:nvPr>
            <p:ph idx="1" type="body"/>
          </p:nvPr>
        </p:nvSpPr>
        <p:spPr>
          <a:xfrm>
            <a:off x="857950" y="2130350"/>
            <a:ext cx="141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000"/>
              <a:t>¿What is?</a:t>
            </a:r>
            <a:endParaRPr/>
          </a:p>
        </p:txBody>
      </p:sp>
      <p:sp>
        <p:nvSpPr>
          <p:cNvPr id="383" name="Google Shape;383;p16"/>
          <p:cNvSpPr txBox="1"/>
          <p:nvPr>
            <p:ph idx="3" type="body"/>
          </p:nvPr>
        </p:nvSpPr>
        <p:spPr>
          <a:xfrm>
            <a:off x="1560875" y="2781425"/>
            <a:ext cx="3287100" cy="18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2286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dk1"/>
                </a:solidFill>
              </a:rPr>
              <a:t>It is a </a:t>
            </a:r>
            <a:r>
              <a:rPr i="1" lang="es-ES">
                <a:solidFill>
                  <a:schemeClr val="dk1"/>
                </a:solidFill>
              </a:rPr>
              <a:t>plot distribution of numeric data for one or more groups (an h</a:t>
            </a:r>
            <a:r>
              <a:rPr i="1" lang="es-ES">
                <a:solidFill>
                  <a:schemeClr val="dk1"/>
                </a:solidFill>
              </a:rPr>
              <a:t>ybrid of a box plot and a kernel density).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16"/>
          <p:cNvSpPr txBox="1"/>
          <p:nvPr>
            <p:ph idx="4" type="body"/>
          </p:nvPr>
        </p:nvSpPr>
        <p:spPr>
          <a:xfrm>
            <a:off x="5667625" y="2130350"/>
            <a:ext cx="211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2000"/>
              <a:t>How to read it?</a:t>
            </a:r>
            <a:endParaRPr/>
          </a:p>
        </p:txBody>
      </p:sp>
      <p:sp>
        <p:nvSpPr>
          <p:cNvPr id="385" name="Google Shape;385;p16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386" name="Google Shape;386;p16"/>
          <p:cNvSpPr/>
          <p:nvPr/>
        </p:nvSpPr>
        <p:spPr>
          <a:xfrm>
            <a:off x="915637" y="1337103"/>
            <a:ext cx="4752000" cy="0"/>
          </a:xfrm>
          <a:custGeom>
            <a:rect b="b" l="l" r="r" t="t"/>
            <a:pathLst>
              <a:path extrusionOk="0" h="120000"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8568793" y="2133184"/>
            <a:ext cx="34296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88" name="Google Shape;388;p16"/>
          <p:cNvPicPr preferRelativeResize="0"/>
          <p:nvPr/>
        </p:nvPicPr>
        <p:blipFill rotWithShape="1">
          <a:blip r:embed="rId4">
            <a:alphaModFix/>
          </a:blip>
          <a:srcRect b="5311" l="24451" r="3631" t="5275"/>
          <a:stretch/>
        </p:blipFill>
        <p:spPr>
          <a:xfrm>
            <a:off x="6940125" y="2781425"/>
            <a:ext cx="4373551" cy="3498949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s hombres miran un plan" id="147" name="Google Shape;14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13" y="1"/>
            <a:ext cx="112775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beige" id="148" name="Google Shape;148;p2"/>
          <p:cNvSpPr/>
          <p:nvPr/>
        </p:nvSpPr>
        <p:spPr>
          <a:xfrm>
            <a:off x="579775" y="472492"/>
            <a:ext cx="4051368" cy="5913017"/>
          </a:xfrm>
          <a:custGeom>
            <a:rect b="b" l="l" r="r" t="t"/>
            <a:pathLst>
              <a:path extrusionOk="0" h="333375" w="4010659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149" name="Google Shape;149;p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150" name="Google Shape;150;p2"/>
          <p:cNvSpPr/>
          <p:nvPr/>
        </p:nvSpPr>
        <p:spPr>
          <a:xfrm>
            <a:off x="911225" y="836613"/>
            <a:ext cx="5184775" cy="5184775"/>
          </a:xfrm>
          <a:custGeom>
            <a:rect b="b" l="l" r="r" t="t"/>
            <a:pathLst>
              <a:path extrusionOk="0" h="3528060" w="6689725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51" name="Google Shape;151;p2"/>
          <p:cNvSpPr txBox="1"/>
          <p:nvPr>
            <p:ph type="title"/>
          </p:nvPr>
        </p:nvSpPr>
        <p:spPr>
          <a:xfrm>
            <a:off x="1379723" y="1666150"/>
            <a:ext cx="4770591" cy="880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s-ES" sz="3000">
                <a:solidFill>
                  <a:schemeClr val="lt1"/>
                </a:solidFill>
              </a:rPr>
              <a:t>Collaborators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2" name="Google Shape;152;p2"/>
          <p:cNvSpPr txBox="1"/>
          <p:nvPr>
            <p:ph idx="1" type="body"/>
          </p:nvPr>
        </p:nvSpPr>
        <p:spPr>
          <a:xfrm>
            <a:off x="2072476" y="2875185"/>
            <a:ext cx="4263010" cy="2846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lang="es-ES"/>
              <a:t>Cecilia Lizcano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lang="es-ES"/>
              <a:t>Omar Alejandro Vallejo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lang="es-ES"/>
              <a:t>Erica Alvarez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lang="es-ES"/>
              <a:t>Roberto Rodas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lang="es-ES"/>
              <a:t>Alvaro Corona</a:t>
            </a:r>
            <a:endParaRPr/>
          </a:p>
        </p:txBody>
      </p:sp>
      <p:sp>
        <p:nvSpPr>
          <p:cNvPr id="153" name="Google Shape;153;p2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Icono de comprobación" id="154" name="Google Shape;154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8736" y="2805759"/>
            <a:ext cx="508387" cy="508387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beige" id="155" name="Google Shape;155;p2"/>
          <p:cNvSpPr/>
          <p:nvPr/>
        </p:nvSpPr>
        <p:spPr>
          <a:xfrm flipH="1" rot="10800000">
            <a:off x="1473385" y="2395266"/>
            <a:ext cx="2268000" cy="75489"/>
          </a:xfrm>
          <a:custGeom>
            <a:rect b="b" l="l" r="r" t="t"/>
            <a:pathLst>
              <a:path extrusionOk="0" h="120000"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descr="Icono de comprobación" id="156" name="Google Shape;156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8736" y="3369039"/>
            <a:ext cx="508387" cy="50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comprobación" id="157" name="Google Shape;157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8736" y="3964330"/>
            <a:ext cx="508387" cy="50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comprobación" id="158" name="Google Shape;158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9775" y="4588737"/>
            <a:ext cx="508387" cy="50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comprobación" id="159" name="Google Shape;159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9775" y="5126318"/>
            <a:ext cx="508387" cy="50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8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395" name="Google Shape;395;p18"/>
          <p:cNvSpPr/>
          <p:nvPr/>
        </p:nvSpPr>
        <p:spPr>
          <a:xfrm>
            <a:off x="1275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396" name="Google Shape;396;p18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397" name="Google Shape;397;p18"/>
          <p:cNvSpPr txBox="1"/>
          <p:nvPr>
            <p:ph type="title"/>
          </p:nvPr>
        </p:nvSpPr>
        <p:spPr>
          <a:xfrm>
            <a:off x="838127" y="41789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Lato"/>
              <a:buNone/>
            </a:pPr>
            <a:r>
              <a:rPr lang="es-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Was the magnitude of the most devastating earthquake recorded in Turkey related to the hypocenter depth?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18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399" name="Google Shape;399;p18"/>
          <p:cNvSpPr/>
          <p:nvPr/>
        </p:nvSpPr>
        <p:spPr>
          <a:xfrm flipH="1" rot="10800000">
            <a:off x="942535" y="1697720"/>
            <a:ext cx="5652000" cy="45719"/>
          </a:xfrm>
          <a:custGeom>
            <a:rect b="b" l="l" r="r" t="t"/>
            <a:pathLst>
              <a:path extrusionOk="0" h="120000"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 rotWithShape="1">
          <a:blip r:embed="rId4">
            <a:alphaModFix/>
          </a:blip>
          <a:srcRect b="0" l="0" r="51121" t="0"/>
          <a:stretch/>
        </p:blipFill>
        <p:spPr>
          <a:xfrm>
            <a:off x="1868450" y="2024081"/>
            <a:ext cx="8454942" cy="42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8"/>
          <p:cNvSpPr/>
          <p:nvPr/>
        </p:nvSpPr>
        <p:spPr>
          <a:xfrm>
            <a:off x="9571275" y="1648600"/>
            <a:ext cx="1374000" cy="1184400"/>
          </a:xfrm>
          <a:prstGeom prst="star12">
            <a:avLst>
              <a:gd fmla="val 37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22">
                <a:solidFill>
                  <a:schemeClr val="dk1"/>
                </a:solidFill>
              </a:rPr>
              <a:t>MDE</a:t>
            </a:r>
            <a:br>
              <a:rPr b="1" lang="es-ES" sz="1222">
                <a:solidFill>
                  <a:schemeClr val="dk1"/>
                </a:solidFill>
              </a:rPr>
            </a:br>
            <a:r>
              <a:rPr b="1" lang="es-ES" sz="1222">
                <a:solidFill>
                  <a:schemeClr val="dk1"/>
                </a:solidFill>
              </a:rPr>
              <a:t>Depth:</a:t>
            </a:r>
            <a:br>
              <a:rPr b="1" lang="es-ES" sz="1222">
                <a:solidFill>
                  <a:schemeClr val="dk1"/>
                </a:solidFill>
              </a:rPr>
            </a:br>
            <a:br>
              <a:rPr b="1" lang="es-ES" sz="1222">
                <a:solidFill>
                  <a:schemeClr val="dk1"/>
                </a:solidFill>
              </a:rPr>
            </a:br>
            <a:r>
              <a:rPr b="1" lang="es-ES" sz="1222">
                <a:solidFill>
                  <a:schemeClr val="dk1"/>
                </a:solidFill>
              </a:rPr>
              <a:t>10 km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 con documentos" id="407" name="Google Shape;407;g25c23ddadc7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" y="675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5c23ddadc7_0_49"/>
          <p:cNvSpPr txBox="1"/>
          <p:nvPr/>
        </p:nvSpPr>
        <p:spPr>
          <a:xfrm>
            <a:off x="-1" y="1341439"/>
            <a:ext cx="6348300" cy="414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1548000" spcFirstLastPara="1" rIns="91425" wrap="square" tIns="2160000">
            <a:normAutofit/>
          </a:bodyPr>
          <a:lstStyle/>
          <a:p>
            <a:pPr indent="0" lvl="0" marL="0" marR="508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EFF2"/>
              </a:buClr>
              <a:buSzPts val="2500"/>
              <a:buFont typeface="Arial"/>
              <a:buNone/>
            </a:pPr>
            <a:r>
              <a:t/>
            </a:r>
            <a:endParaRPr b="1" i="1" sz="2500">
              <a:solidFill>
                <a:srgbClr val="DEEFF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409" name="Google Shape;409;g25c23ddadc7_0_49"/>
          <p:cNvSpPr/>
          <p:nvPr/>
        </p:nvSpPr>
        <p:spPr>
          <a:xfrm>
            <a:off x="949865" y="4190301"/>
            <a:ext cx="3312414" cy="0"/>
          </a:xfrm>
          <a:custGeom>
            <a:rect b="b" l="l" r="r" t="t"/>
            <a:pathLst>
              <a:path extrusionOk="0" h="120000"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410" name="Google Shape;410;g25c23ddadc7_0_49"/>
          <p:cNvSpPr txBox="1"/>
          <p:nvPr>
            <p:ph type="title"/>
          </p:nvPr>
        </p:nvSpPr>
        <p:spPr>
          <a:xfrm>
            <a:off x="744588" y="2766221"/>
            <a:ext cx="485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ES" sz="5000">
                <a:solidFill>
                  <a:schemeClr val="lt1"/>
                </a:solidFill>
              </a:rPr>
              <a:t>¡Speaker 	demonstration!</a:t>
            </a:r>
            <a:endParaRPr sz="5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c47a8eb48_13_0"/>
          <p:cNvSpPr txBox="1"/>
          <p:nvPr>
            <p:ph type="title"/>
          </p:nvPr>
        </p:nvSpPr>
        <p:spPr>
          <a:xfrm>
            <a:off x="1152775" y="791650"/>
            <a:ext cx="3664500" cy="77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2"/>
                </a:solidFill>
              </a:rPr>
              <a:t>CONCLUSIONS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7" name="Google Shape;417;g25c47a8eb48_13_0"/>
          <p:cNvSpPr txBox="1"/>
          <p:nvPr>
            <p:ph idx="12" type="sldNum"/>
          </p:nvPr>
        </p:nvSpPr>
        <p:spPr>
          <a:xfrm>
            <a:off x="11453346" y="6174902"/>
            <a:ext cx="357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18" name="Google Shape;418;g25c47a8eb48_13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368" l="0" r="0" t="4249"/>
          <a:stretch/>
        </p:blipFill>
        <p:spPr>
          <a:xfrm>
            <a:off x="855925" y="1797425"/>
            <a:ext cx="3605575" cy="4525250"/>
          </a:xfrm>
          <a:prstGeom prst="rect">
            <a:avLst/>
          </a:prstGeom>
        </p:spPr>
      </p:pic>
      <p:sp>
        <p:nvSpPr>
          <p:cNvPr id="419" name="Google Shape;419;g25c47a8eb48_13_0"/>
          <p:cNvSpPr txBox="1"/>
          <p:nvPr>
            <p:ph idx="5" type="body"/>
          </p:nvPr>
        </p:nvSpPr>
        <p:spPr>
          <a:xfrm>
            <a:off x="7294250" y="2506145"/>
            <a:ext cx="4058100" cy="143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Two of the five greatest earthquakes on the richter scale registered in the last 15 years, occurred while february 2023.</a:t>
            </a:r>
            <a:endParaRPr sz="1800"/>
          </a:p>
        </p:txBody>
      </p:sp>
      <p:sp>
        <p:nvSpPr>
          <p:cNvPr id="420" name="Google Shape;420;g25c47a8eb48_13_0"/>
          <p:cNvSpPr txBox="1"/>
          <p:nvPr>
            <p:ph idx="7" type="body"/>
          </p:nvPr>
        </p:nvSpPr>
        <p:spPr>
          <a:xfrm>
            <a:off x="7294250" y="4465443"/>
            <a:ext cx="4058100" cy="143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The hypocenter depth of Turkey earthquakes didn’t have relation to their </a:t>
            </a:r>
            <a:r>
              <a:rPr lang="es-ES" sz="1800"/>
              <a:t>magnitude as the most devastating earthquake recorded depth was near to the median.</a:t>
            </a:r>
            <a:endParaRPr sz="1800"/>
          </a:p>
        </p:txBody>
      </p:sp>
      <p:sp>
        <p:nvSpPr>
          <p:cNvPr id="421" name="Google Shape;421;g25c47a8eb48_13_0"/>
          <p:cNvSpPr txBox="1"/>
          <p:nvPr>
            <p:ph idx="5" type="body"/>
          </p:nvPr>
        </p:nvSpPr>
        <p:spPr>
          <a:xfrm>
            <a:off x="7395250" y="1074857"/>
            <a:ext cx="4058100" cy="143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The greatest Earthquakes per month from june 2021 to june 2023.</a:t>
            </a:r>
            <a:endParaRPr sz="1800"/>
          </a:p>
        </p:txBody>
      </p:sp>
      <p:sp>
        <p:nvSpPr>
          <p:cNvPr id="422" name="Google Shape;422;g25c47a8eb48_13_0"/>
          <p:cNvSpPr/>
          <p:nvPr/>
        </p:nvSpPr>
        <p:spPr>
          <a:xfrm>
            <a:off x="6515600" y="1074850"/>
            <a:ext cx="509400" cy="492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107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5c47a8eb48_13_0"/>
          <p:cNvSpPr/>
          <p:nvPr/>
        </p:nvSpPr>
        <p:spPr>
          <a:xfrm>
            <a:off x="6515600" y="2506150"/>
            <a:ext cx="509400" cy="492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107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5c47a8eb48_13_0"/>
          <p:cNvSpPr/>
          <p:nvPr/>
        </p:nvSpPr>
        <p:spPr>
          <a:xfrm>
            <a:off x="6515600" y="4465450"/>
            <a:ext cx="509400" cy="492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107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as viendo el documento"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66" name="Google Shape;166;p21"/>
          <p:cNvSpPr/>
          <p:nvPr/>
        </p:nvSpPr>
        <p:spPr>
          <a:xfrm>
            <a:off x="1200" y="0"/>
            <a:ext cx="121896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167" name="Google Shape;167;p21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Círculo blanco" id="168" name="Google Shape;168;p21"/>
          <p:cNvSpPr/>
          <p:nvPr/>
        </p:nvSpPr>
        <p:spPr>
          <a:xfrm>
            <a:off x="3665866" y="1611824"/>
            <a:ext cx="4494508" cy="449450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Turkey</a:t>
            </a:r>
            <a:endParaRPr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148488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171" name="Google Shape;171;p21"/>
          <p:cNvSpPr/>
          <p:nvPr/>
        </p:nvSpPr>
        <p:spPr>
          <a:xfrm>
            <a:off x="958669" y="1325792"/>
            <a:ext cx="5832000" cy="0"/>
          </a:xfrm>
          <a:custGeom>
            <a:rect b="b" l="l" r="r" t="t"/>
            <a:pathLst>
              <a:path extrusionOk="0" h="120000"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8750973" y="2469625"/>
            <a:ext cx="2988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Population</a:t>
            </a:r>
            <a:endParaRPr/>
          </a:p>
          <a:p>
            <a:pPr indent="0" lvl="0" marL="12700" marR="0" rtl="0" algn="r">
              <a:spcBef>
                <a:spcPts val="34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85,279,553 people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347100" y="4946925"/>
            <a:ext cx="1890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Capital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Ankara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8794226" y="4946925"/>
            <a:ext cx="23031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Currency </a:t>
            </a:r>
            <a:endParaRPr i="1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Turkish lira</a:t>
            </a:r>
            <a:endParaRPr b="1"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933925" y="2469616"/>
            <a:ext cx="2467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Has an area of </a:t>
            </a:r>
            <a:endParaRPr i="1">
              <a:solidFill>
                <a:schemeClr val="lt2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785,350 km2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descr="Línea blanca" id="176" name="Google Shape;176;p21"/>
          <p:cNvCxnSpPr/>
          <p:nvPr/>
        </p:nvCxnSpPr>
        <p:spPr>
          <a:xfrm>
            <a:off x="3218865" y="2944678"/>
            <a:ext cx="828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Línea blanca" id="177" name="Google Shape;177;p21"/>
          <p:cNvCxnSpPr/>
          <p:nvPr/>
        </p:nvCxnSpPr>
        <p:spPr>
          <a:xfrm>
            <a:off x="3218865" y="5406326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Línea blanca" id="178" name="Google Shape;178;p21"/>
          <p:cNvCxnSpPr/>
          <p:nvPr/>
        </p:nvCxnSpPr>
        <p:spPr>
          <a:xfrm>
            <a:off x="7778984" y="2944678"/>
            <a:ext cx="97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Línea blanca" id="179" name="Google Shape;179;p21"/>
          <p:cNvCxnSpPr/>
          <p:nvPr/>
        </p:nvCxnSpPr>
        <p:spPr>
          <a:xfrm>
            <a:off x="7426788" y="5406326"/>
            <a:ext cx="132419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425" y="1611774"/>
            <a:ext cx="4643400" cy="449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69120" y="0"/>
            <a:ext cx="94504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beige" id="187" name="Google Shape;187;p3"/>
          <p:cNvSpPr/>
          <p:nvPr/>
        </p:nvSpPr>
        <p:spPr>
          <a:xfrm>
            <a:off x="8181340" y="1359001"/>
            <a:ext cx="4010660" cy="4194074"/>
          </a:xfrm>
          <a:custGeom>
            <a:rect b="b" l="l" r="r" t="t"/>
            <a:pathLst>
              <a:path extrusionOk="0" h="333375" w="4010659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188" name="Google Shape;188;p3"/>
          <p:cNvSpPr/>
          <p:nvPr/>
        </p:nvSpPr>
        <p:spPr>
          <a:xfrm>
            <a:off x="5502275" y="1692008"/>
            <a:ext cx="6689725" cy="3528060"/>
          </a:xfrm>
          <a:custGeom>
            <a:rect b="b" l="l" r="r" t="t"/>
            <a:pathLst>
              <a:path extrusionOk="0" h="3528060" w="6689725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89" name="Google Shape;189;p3"/>
          <p:cNvSpPr txBox="1"/>
          <p:nvPr>
            <p:ph type="title"/>
          </p:nvPr>
        </p:nvSpPr>
        <p:spPr>
          <a:xfrm>
            <a:off x="6207697" y="2331086"/>
            <a:ext cx="5444371" cy="8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Turkey Earthquake (Nurdağı 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3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191" name="Google Shape;191;p3"/>
          <p:cNvSpPr/>
          <p:nvPr/>
        </p:nvSpPr>
        <p:spPr>
          <a:xfrm>
            <a:off x="6313932" y="3035554"/>
            <a:ext cx="4608000" cy="0"/>
          </a:xfrm>
          <a:custGeom>
            <a:rect b="b" l="l" r="r" t="t"/>
            <a:pathLst>
              <a:path extrusionOk="0" h="120000"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1800"/>
              <a:buFont typeface="Arial"/>
              <a:buNone/>
            </a:pPr>
            <a:r>
              <a:rPr b="0" i="1" lang="es-ES" sz="1800" u="none" cap="none" strike="noStrik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According to the journal reports, a disastrous earthquake that struck early Monday morning in February 2023 in Turkey</a:t>
            </a:r>
            <a:r>
              <a:rPr i="1" lang="es-ES" sz="1800">
                <a:solidFill>
                  <a:srgbClr val="DEEFF2"/>
                </a:solidFill>
              </a:rPr>
              <a:t>, </a:t>
            </a:r>
            <a:r>
              <a:rPr b="0" i="1" lang="es-ES" sz="1800" u="none" cap="none" strike="noStrike">
                <a:solidFill>
                  <a:srgbClr val="DEEFF2"/>
                </a:solidFill>
                <a:latin typeface="Arial"/>
                <a:ea typeface="Arial"/>
                <a:cs typeface="Arial"/>
                <a:sym typeface="Arial"/>
              </a:rPr>
              <a:t>left more than 12,000 people dead and more than 49,000 injured.</a:t>
            </a:r>
            <a:endParaRPr b="0" i="1" sz="1800" u="none" cap="none" strike="noStrike">
              <a:solidFill>
                <a:srgbClr val="DEEF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198" name="Google Shape;198;p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"/>
            <a:ext cx="12190800" cy="6857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99" name="Google Shape;199;p5"/>
          <p:cNvSpPr/>
          <p:nvPr/>
        </p:nvSpPr>
        <p:spPr>
          <a:xfrm>
            <a:off x="1200" y="0"/>
            <a:ext cx="121908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200" name="Google Shape;200;p5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201" name="Google Shape;201;p5"/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Círculo azul" id="202" name="Google Shape;202;p5"/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Círculo azul" id="203" name="Google Shape;203;p5"/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04" name="Google Shape;204;p5"/>
          <p:cNvSpPr txBox="1"/>
          <p:nvPr>
            <p:ph idx="12" type="sldNum"/>
          </p:nvPr>
        </p:nvSpPr>
        <p:spPr>
          <a:xfrm>
            <a:off x="11482699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5" name="Google Shape;205;p5"/>
          <p:cNvSpPr txBox="1"/>
          <p:nvPr>
            <p:ph type="title"/>
          </p:nvPr>
        </p:nvSpPr>
        <p:spPr>
          <a:xfrm>
            <a:off x="82429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Impact of the Earthquake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Rectángulo beige" id="206" name="Google Shape;206;p5"/>
          <p:cNvSpPr/>
          <p:nvPr/>
        </p:nvSpPr>
        <p:spPr>
          <a:xfrm>
            <a:off x="941942" y="1332834"/>
            <a:ext cx="2268000" cy="0"/>
          </a:xfrm>
          <a:custGeom>
            <a:rect b="b" l="l" r="r" t="t"/>
            <a:pathLst>
              <a:path extrusionOk="0" h="120000"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07" name="Google Shape;207;p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412" y="2196083"/>
            <a:ext cx="2414016" cy="24140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5572" y="2247901"/>
            <a:ext cx="2414016" cy="2362198"/>
          </a:xfrm>
          <a:prstGeom prst="ellipse">
            <a:avLst/>
          </a:prstGeom>
          <a:noFill/>
          <a:ln>
            <a:noFill/>
          </a:ln>
        </p:spPr>
      </p:pic>
      <p:sp>
        <p:nvSpPr>
          <p:cNvPr descr="Círculo beige" id="209" name="Google Shape;209;p5"/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10" name="Google Shape;210;p5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5127" y="1856287"/>
            <a:ext cx="3473929" cy="334327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ángulo beige" id="216" name="Google Shape;216;p14"/>
          <p:cNvSpPr/>
          <p:nvPr/>
        </p:nvSpPr>
        <p:spPr>
          <a:xfrm>
            <a:off x="579775" y="472492"/>
            <a:ext cx="4051368" cy="5913017"/>
          </a:xfrm>
          <a:custGeom>
            <a:rect b="b" l="l" r="r" t="t"/>
            <a:pathLst>
              <a:path extrusionOk="0" h="333375" w="4010659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217" name="Google Shape;217;p14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218" name="Google Shape;218;p14"/>
          <p:cNvSpPr/>
          <p:nvPr/>
        </p:nvSpPr>
        <p:spPr>
          <a:xfrm>
            <a:off x="911225" y="836613"/>
            <a:ext cx="5184775" cy="5184775"/>
          </a:xfrm>
          <a:custGeom>
            <a:rect b="b" l="l" r="r" t="t"/>
            <a:pathLst>
              <a:path extrusionOk="0" h="3528060" w="6689725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19" name="Google Shape;219;p14"/>
          <p:cNvSpPr txBox="1"/>
          <p:nvPr>
            <p:ph type="title"/>
          </p:nvPr>
        </p:nvSpPr>
        <p:spPr>
          <a:xfrm>
            <a:off x="1379725" y="1014700"/>
            <a:ext cx="36312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s-ES" sz="3000">
                <a:solidFill>
                  <a:schemeClr val="lt1"/>
                </a:solidFill>
              </a:rPr>
              <a:t>Source: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s-ES" sz="3000">
                <a:solidFill>
                  <a:schemeClr val="lt1"/>
                </a:solidFill>
              </a:rPr>
              <a:t>United States Geological Survey</a:t>
            </a:r>
            <a:endParaRPr/>
          </a:p>
        </p:txBody>
      </p:sp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2142225" y="2927000"/>
            <a:ext cx="3631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b="1" lang="es-ES" u="sng">
                <a:solidFill>
                  <a:schemeClr val="hlink"/>
                </a:solidFill>
                <a:hlinkClick r:id="rId3"/>
              </a:rPr>
              <a:t>https://earthquake.usgs.gov/earthquakes/search/</a:t>
            </a:r>
            <a:r>
              <a:rPr b="1" lang="es-ES"/>
              <a:t> </a:t>
            </a:r>
            <a:endParaRPr/>
          </a:p>
        </p:txBody>
      </p:sp>
      <p:sp>
        <p:nvSpPr>
          <p:cNvPr id="221" name="Google Shape;221;p14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Icono de comprobación" id="222" name="Google Shape;222;p1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726" y="286083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comprobación" id="223" name="Google Shape;223;p1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726" y="4264920"/>
            <a:ext cx="720000" cy="7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>
            <p:ph idx="5" type="body"/>
          </p:nvPr>
        </p:nvSpPr>
        <p:spPr>
          <a:xfrm>
            <a:off x="2142300" y="3828125"/>
            <a:ext cx="36312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EFF2"/>
              </a:buClr>
              <a:buSzPts val="2000"/>
              <a:buNone/>
            </a:pPr>
            <a:r>
              <a:rPr b="1" lang="es-ES"/>
              <a:t>The USGS monitors, analyzes, and predicts current and evolving Earth-system interactions and delivers actionable information at scales and timeframes relevant to decision makers.</a:t>
            </a:r>
            <a:endParaRPr/>
          </a:p>
        </p:txBody>
      </p:sp>
      <p:sp>
        <p:nvSpPr>
          <p:cNvPr descr="Rectángulo beige" id="225" name="Google Shape;225;p14"/>
          <p:cNvSpPr/>
          <p:nvPr/>
        </p:nvSpPr>
        <p:spPr>
          <a:xfrm flipH="1" rot="10800000">
            <a:off x="1473385" y="2395266"/>
            <a:ext cx="2268000" cy="75489"/>
          </a:xfrm>
          <a:custGeom>
            <a:rect b="b" l="l" r="r" t="t"/>
            <a:pathLst>
              <a:path extrusionOk="0" h="120000"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26" name="Google Shape;22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837" y="2439727"/>
            <a:ext cx="5756764" cy="230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as que debaten algo"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33" name="Google Shape;233;p2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Círculo blanco" id="234" name="Google Shape;234;p22"/>
          <p:cNvSpPr/>
          <p:nvPr/>
        </p:nvSpPr>
        <p:spPr>
          <a:xfrm>
            <a:off x="3814456" y="1611824"/>
            <a:ext cx="4494508" cy="449450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235" name="Google Shape;235;p2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236" name="Google Shape;236;p22"/>
          <p:cNvSpPr/>
          <p:nvPr/>
        </p:nvSpPr>
        <p:spPr>
          <a:xfrm flipH="1" rot="10800000">
            <a:off x="930346" y="1276579"/>
            <a:ext cx="5628715" cy="46770"/>
          </a:xfrm>
          <a:custGeom>
            <a:rect b="b" l="l" r="r" t="t"/>
            <a:pathLst>
              <a:path extrusionOk="0" h="120000"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9637552" y="3372313"/>
            <a:ext cx="21624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In which specific region of Turkey did the most destructive earthquake recorded in the dataset occur?</a:t>
            </a:r>
            <a:endParaRPr sz="1500"/>
          </a:p>
        </p:txBody>
      </p:sp>
      <p:sp>
        <p:nvSpPr>
          <p:cNvPr id="238" name="Google Shape;238;p22"/>
          <p:cNvSpPr txBox="1"/>
          <p:nvPr/>
        </p:nvSpPr>
        <p:spPr>
          <a:xfrm>
            <a:off x="511652" y="3399550"/>
            <a:ext cx="21624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What was the magnitude of the most devastating earthquake in Turkey's history according to the dataset?</a:t>
            </a:r>
            <a:endParaRPr sz="2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descr="Línea blanca" id="239" name="Google Shape;239;p22"/>
          <p:cNvCxnSpPr/>
          <p:nvPr/>
        </p:nvCxnSpPr>
        <p:spPr>
          <a:xfrm>
            <a:off x="3131575" y="5738325"/>
            <a:ext cx="2162400" cy="1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Línea blanca" id="240" name="Google Shape;240;p22"/>
          <p:cNvCxnSpPr/>
          <p:nvPr/>
        </p:nvCxnSpPr>
        <p:spPr>
          <a:xfrm flipH="1" rot="10800000">
            <a:off x="7222853" y="5738463"/>
            <a:ext cx="1647000" cy="1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22"/>
          <p:cNvSpPr txBox="1"/>
          <p:nvPr/>
        </p:nvSpPr>
        <p:spPr>
          <a:xfrm>
            <a:off x="290575" y="5290725"/>
            <a:ext cx="25017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What was the depth of the epicenter of the most devastating earthquake recorded in Turkey, according to the dataset?</a:t>
            </a:r>
            <a:endParaRPr sz="2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descr="Línea blanca" id="242" name="Google Shape;242;p22"/>
          <p:cNvCxnSpPr/>
          <p:nvPr/>
        </p:nvCxnSpPr>
        <p:spPr>
          <a:xfrm flipH="1" rot="10800000">
            <a:off x="2834175" y="3948850"/>
            <a:ext cx="1130400" cy="2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22"/>
          <p:cNvSpPr txBox="1"/>
          <p:nvPr/>
        </p:nvSpPr>
        <p:spPr>
          <a:xfrm>
            <a:off x="9399800" y="1612575"/>
            <a:ext cx="21624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What was the date and time of the most disastrous earthquake recorded in Turkey according to the dataset?</a:t>
            </a:r>
            <a:endParaRPr sz="1500"/>
          </a:p>
        </p:txBody>
      </p:sp>
      <p:cxnSp>
        <p:nvCxnSpPr>
          <p:cNvPr descr="Línea blanca" id="244" name="Google Shape;244;p22"/>
          <p:cNvCxnSpPr/>
          <p:nvPr/>
        </p:nvCxnSpPr>
        <p:spPr>
          <a:xfrm>
            <a:off x="7427748" y="2103136"/>
            <a:ext cx="1477200" cy="1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22"/>
          <p:cNvSpPr txBox="1"/>
          <p:nvPr/>
        </p:nvSpPr>
        <p:spPr>
          <a:xfrm>
            <a:off x="629875" y="1805375"/>
            <a:ext cx="21624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During what period of time did the seismic activity increase in Turkey?</a:t>
            </a:r>
            <a:endParaRPr sz="2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descr="Línea blanca" id="246" name="Google Shape;246;p22"/>
          <p:cNvCxnSpPr/>
          <p:nvPr/>
        </p:nvCxnSpPr>
        <p:spPr>
          <a:xfrm flipH="1" rot="10800000">
            <a:off x="3201575" y="2148875"/>
            <a:ext cx="1590900" cy="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2"/>
          <p:cNvSpPr txBox="1"/>
          <p:nvPr/>
        </p:nvSpPr>
        <p:spPr>
          <a:xfrm>
            <a:off x="8869857" y="5244175"/>
            <a:ext cx="28410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0" rtl="0" algn="r">
              <a:spcBef>
                <a:spcPts val="340"/>
              </a:spcBef>
              <a:spcAft>
                <a:spcPts val="0"/>
              </a:spcAft>
              <a:buNone/>
            </a:pPr>
            <a:r>
              <a:rPr i="1" lang="es-ES" sz="1500">
                <a:solidFill>
                  <a:schemeClr val="lt2"/>
                </a:solidFill>
                <a:latin typeface="Arial "/>
                <a:ea typeface="Arial "/>
                <a:cs typeface="Arial "/>
                <a:sym typeface="Arial "/>
              </a:rPr>
              <a:t>Which were the main cities or localities affected by the most catastrophic earthquake in Turkey according to the dataset?</a:t>
            </a:r>
            <a:endParaRPr sz="1500"/>
          </a:p>
        </p:txBody>
      </p:sp>
      <p:cxnSp>
        <p:nvCxnSpPr>
          <p:cNvPr descr="Línea blanca" id="248" name="Google Shape;248;p22"/>
          <p:cNvCxnSpPr/>
          <p:nvPr/>
        </p:nvCxnSpPr>
        <p:spPr>
          <a:xfrm>
            <a:off x="8271952" y="3773275"/>
            <a:ext cx="9303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p22"/>
          <p:cNvSpPr txBox="1"/>
          <p:nvPr>
            <p:ph type="title"/>
          </p:nvPr>
        </p:nvSpPr>
        <p:spPr>
          <a:xfrm>
            <a:off x="80054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Questions </a:t>
            </a:r>
            <a:r>
              <a:rPr lang="es-ES">
                <a:solidFill>
                  <a:schemeClr val="lt1"/>
                </a:solidFill>
              </a:rPr>
              <a:t>about</a:t>
            </a:r>
            <a:r>
              <a:rPr lang="es-ES">
                <a:solidFill>
                  <a:schemeClr val="lt1"/>
                </a:solidFill>
              </a:rPr>
              <a:t> the Earthquake in Turkey</a:t>
            </a:r>
            <a:endParaRPr/>
          </a:p>
        </p:txBody>
      </p:sp>
      <p:sp>
        <p:nvSpPr>
          <p:cNvPr id="250" name="Google Shape;250;p22"/>
          <p:cNvSpPr txBox="1"/>
          <p:nvPr>
            <p:ph idx="12" type="sldNum"/>
          </p:nvPr>
        </p:nvSpPr>
        <p:spPr>
          <a:xfrm>
            <a:off x="11484342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688" y="1611775"/>
            <a:ext cx="4550700" cy="449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os de personas" id="257" name="Google Shape;257;p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" y="0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58" name="Google Shape;258;p9"/>
          <p:cNvSpPr/>
          <p:nvPr/>
        </p:nvSpPr>
        <p:spPr>
          <a:xfrm>
            <a:off x="1200" y="0"/>
            <a:ext cx="121896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259" name="Google Shape;259;p9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60" name="Google Shape;260;p9"/>
          <p:cNvSpPr txBox="1"/>
          <p:nvPr>
            <p:ph type="title"/>
          </p:nvPr>
        </p:nvSpPr>
        <p:spPr>
          <a:xfrm>
            <a:off x="806116" y="3299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Dataset description</a:t>
            </a:r>
            <a:endParaRPr/>
          </a:p>
        </p:txBody>
      </p:sp>
      <p:sp>
        <p:nvSpPr>
          <p:cNvPr id="261" name="Google Shape;261;p9"/>
          <p:cNvSpPr txBox="1"/>
          <p:nvPr>
            <p:ph idx="12" type="sldNum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descr="Tabla" id="262" name="Google Shape;262;p9"/>
          <p:cNvGraphicFramePr/>
          <p:nvPr/>
        </p:nvGraphicFramePr>
        <p:xfrm>
          <a:off x="859454" y="25447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{3F12381F-19F1-456E-9C2A-6574326870E1}</a:tableStyleId>
              </a:tblPr>
              <a:tblGrid>
                <a:gridCol w="2094625"/>
                <a:gridCol w="2094625"/>
                <a:gridCol w="2094625"/>
                <a:gridCol w="2094625"/>
                <a:gridCol w="20946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3200" u="none" cap="none" strike="noStrike">
                          <a:solidFill>
                            <a:schemeClr val="accent2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</a:t>
                      </a:r>
                      <a:endParaRPr b="0" sz="3200" u="none" cap="none" strike="noStrike">
                        <a:solidFill>
                          <a:schemeClr val="accent2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3200" u="none" cap="none" strike="noStrike">
                          <a:solidFill>
                            <a:schemeClr val="accent2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Mag</a:t>
                      </a:r>
                      <a:endParaRPr b="0" sz="3200" u="none" cap="none" strike="noStrike">
                        <a:solidFill>
                          <a:schemeClr val="accent2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3200" u="none" cap="none" strike="noStrike">
                          <a:solidFill>
                            <a:schemeClr val="accent2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Lat &amp; Lon</a:t>
                      </a:r>
                      <a:endParaRPr b="0" sz="3200" u="none" cap="none" strike="noStrike">
                        <a:solidFill>
                          <a:schemeClr val="accent2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3200" u="none" cap="none" strike="noStrike">
                          <a:solidFill>
                            <a:schemeClr val="accent2"/>
                          </a:solidFill>
                        </a:rPr>
                        <a:t>Depth</a:t>
                      </a:r>
                      <a:endParaRPr b="0" sz="32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3200" u="none" cap="none" strike="noStrike">
                          <a:solidFill>
                            <a:schemeClr val="accent2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</a:t>
                      </a:r>
                      <a:endParaRPr b="0" sz="3200" u="none" cap="none" strike="noStrike">
                        <a:solidFill>
                          <a:schemeClr val="accent2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EEFF2"/>
                        </a:buClr>
                        <a:buSzPts val="1800"/>
                        <a:buFont typeface="Arial "/>
                        <a:buNone/>
                      </a:pP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R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efers 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to 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the date and time that occurs the </a:t>
                      </a: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earthquake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, we use data from july 2008 to july 2023</a:t>
                      </a:r>
                      <a:endParaRPr i="1" sz="18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EEFF2"/>
                        </a:buClr>
                        <a:buSzPts val="1800"/>
                        <a:buFont typeface="Arial "/>
                        <a:buNone/>
                      </a:pP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T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he magnitude on richter scale. The values are filtered by earthquakes greater than 2.5 degrees </a:t>
                      </a:r>
                      <a:endParaRPr i="1" sz="18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EEFF2"/>
                        </a:buClr>
                        <a:buSzPts val="1800"/>
                        <a:buFont typeface="Arial "/>
                        <a:buNone/>
                      </a:pP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There are the </a:t>
                      </a: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coordinates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 of the </a:t>
                      </a: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earthquakes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. We took a radius of 1,500 km from nurdağı</a:t>
                      </a:r>
                      <a:endParaRPr i="1" sz="18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EEFF2"/>
                        </a:buClr>
                        <a:buSzPts val="1800"/>
                        <a:buFont typeface="Arial "/>
                        <a:buNone/>
                      </a:pP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Is the profundity </a:t>
                      </a:r>
                      <a:r>
                        <a:rPr i="1" lang="es-ES" sz="1800">
                          <a:solidFill>
                            <a:schemeClr val="accent2"/>
                          </a:solidFill>
                        </a:rPr>
                        <a:t>between</a:t>
                      </a: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 the surface and the hypocenter of the earthquakes</a:t>
                      </a:r>
                      <a:endParaRPr i="1" sz="18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EEFF2"/>
                        </a:buClr>
                        <a:buSzPts val="1800"/>
                        <a:buFont typeface="Arial "/>
                        <a:buNone/>
                      </a:pPr>
                      <a:r>
                        <a:rPr i="1" lang="es-ES" sz="1800" u="none" cap="none" strike="noStrike">
                          <a:solidFill>
                            <a:schemeClr val="accent2"/>
                          </a:solidFill>
                        </a:rPr>
                        <a:t>It refers to the unique identification of the earthquake designated by USGS </a:t>
                      </a:r>
                      <a:endParaRPr i="1" sz="1800"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descr="Rectángulo beige" id="263" name="Google Shape;263;p9"/>
          <p:cNvSpPr/>
          <p:nvPr/>
        </p:nvSpPr>
        <p:spPr>
          <a:xfrm>
            <a:off x="915637" y="1309144"/>
            <a:ext cx="6768000" cy="0"/>
          </a:xfrm>
          <a:custGeom>
            <a:rect b="b" l="l" r="r" t="t"/>
            <a:pathLst>
              <a:path extrusionOk="0" h="120000"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cxnSp>
        <p:nvCxnSpPr>
          <p:cNvPr descr="Línea" id="264" name="Google Shape;264;p9"/>
          <p:cNvCxnSpPr/>
          <p:nvPr/>
        </p:nvCxnSpPr>
        <p:spPr>
          <a:xfrm>
            <a:off x="6059561" y="5374825"/>
            <a:ext cx="0" cy="3960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p9"/>
          <p:cNvSpPr/>
          <p:nvPr/>
        </p:nvSpPr>
        <p:spPr>
          <a:xfrm>
            <a:off x="4551822" y="5927581"/>
            <a:ext cx="3024187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Columns</a:t>
            </a:r>
            <a:endParaRPr b="0" i="0" sz="30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271" name="Google Shape;271;g25c47a8eb48_13_72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"/>
            <a:ext cx="12190800" cy="6857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72" name="Google Shape;272;g25c47a8eb48_13_72"/>
          <p:cNvSpPr/>
          <p:nvPr/>
        </p:nvSpPr>
        <p:spPr>
          <a:xfrm>
            <a:off x="1200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273" name="Google Shape;273;g25c47a8eb48_13_7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azul" id="274" name="Google Shape;274;g25c47a8eb48_13_72"/>
          <p:cNvSpPr/>
          <p:nvPr/>
        </p:nvSpPr>
        <p:spPr>
          <a:xfrm>
            <a:off x="-13900" y="1658073"/>
            <a:ext cx="12192000" cy="17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75" name="Google Shape;275;g25c47a8eb48_13_72"/>
          <p:cNvSpPr txBox="1"/>
          <p:nvPr>
            <p:ph idx="12" type="sldNum"/>
          </p:nvPr>
        </p:nvSpPr>
        <p:spPr>
          <a:xfrm>
            <a:off x="11482699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6" name="Google Shape;276;g25c47a8eb48_13_72"/>
          <p:cNvSpPr txBox="1"/>
          <p:nvPr>
            <p:ph type="title"/>
          </p:nvPr>
        </p:nvSpPr>
        <p:spPr>
          <a:xfrm>
            <a:off x="824292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Scale Filter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Rectángulo beige" id="277" name="Google Shape;277;g25c47a8eb48_13_72"/>
          <p:cNvSpPr/>
          <p:nvPr/>
        </p:nvSpPr>
        <p:spPr>
          <a:xfrm>
            <a:off x="941942" y="1332834"/>
            <a:ext cx="2267861" cy="0"/>
          </a:xfrm>
          <a:custGeom>
            <a:rect b="b" l="l" r="r" t="t"/>
            <a:pathLst>
              <a:path extrusionOk="0" h="120000"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78" name="Google Shape;278;g25c47a8eb48_13_72"/>
          <p:cNvSpPr txBox="1"/>
          <p:nvPr/>
        </p:nvSpPr>
        <p:spPr>
          <a:xfrm>
            <a:off x="5092675" y="2161175"/>
            <a:ext cx="2182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79" name="Google Shape;279;g25c47a8eb48_13_72"/>
          <p:cNvPicPr preferRelativeResize="0"/>
          <p:nvPr/>
        </p:nvPicPr>
        <p:blipFill rotWithShape="1">
          <a:blip r:embed="rId4">
            <a:alphaModFix/>
          </a:blip>
          <a:srcRect b="23212" l="0" r="0" t="0"/>
          <a:stretch/>
        </p:blipFill>
        <p:spPr>
          <a:xfrm>
            <a:off x="2761912" y="2509425"/>
            <a:ext cx="6668175" cy="351595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descr="Rectángulo azul" id="280" name="Google Shape;280;g25c47a8eb48_13_72"/>
          <p:cNvSpPr/>
          <p:nvPr/>
        </p:nvSpPr>
        <p:spPr>
          <a:xfrm>
            <a:off x="4138850" y="4119075"/>
            <a:ext cx="3886500" cy="8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>
                <a:solidFill>
                  <a:schemeClr val="lt1"/>
                </a:solidFill>
              </a:rPr>
              <a:t>The data was filter starting at moderate:</a:t>
            </a:r>
            <a:br>
              <a:rPr b="1" lang="es-ES">
                <a:solidFill>
                  <a:schemeClr val="lt1"/>
                </a:solidFill>
              </a:rPr>
            </a:br>
            <a:br>
              <a:rPr b="1" lang="es-ES">
                <a:solidFill>
                  <a:schemeClr val="lt1"/>
                </a:solidFill>
              </a:rPr>
            </a:br>
            <a:r>
              <a:rPr b="1" lang="es-ES">
                <a:solidFill>
                  <a:schemeClr val="lt1"/>
                </a:solidFill>
              </a:rPr>
              <a:t>Mag &gt; 5</a:t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la oficina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2023-07-27T02:16:21Z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